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2" r:id="rId2"/>
    <p:sldMasterId id="2147483650" r:id="rId3"/>
  </p:sldMasterIdLst>
  <p:notesMasterIdLst>
    <p:notesMasterId r:id="rId19"/>
  </p:notesMasterIdLst>
  <p:handoutMasterIdLst>
    <p:handoutMasterId r:id="rId20"/>
  </p:handoutMasterIdLst>
  <p:sldIdLst>
    <p:sldId id="405" r:id="rId4"/>
    <p:sldId id="454" r:id="rId5"/>
    <p:sldId id="458" r:id="rId6"/>
    <p:sldId id="400" r:id="rId7"/>
    <p:sldId id="453" r:id="rId8"/>
    <p:sldId id="456" r:id="rId9"/>
    <p:sldId id="457" r:id="rId10"/>
    <p:sldId id="401" r:id="rId11"/>
    <p:sldId id="344" r:id="rId12"/>
    <p:sldId id="379" r:id="rId13"/>
    <p:sldId id="395" r:id="rId14"/>
    <p:sldId id="423" r:id="rId15"/>
    <p:sldId id="393" r:id="rId16"/>
    <p:sldId id="402" r:id="rId17"/>
    <p:sldId id="354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000" u="sng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000" u="sng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000" u="sng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000" u="sng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000" u="sng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umimoji="1" sz="2000" u="sng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umimoji="1" sz="2000" u="sng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umimoji="1" sz="2000" u="sng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umimoji="1" sz="2000" u="sng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9143" autoAdjust="0"/>
    <p:restoredTop sz="99628" autoAdjust="0"/>
  </p:normalViewPr>
  <p:slideViewPr>
    <p:cSldViewPr showGuides="1">
      <p:cViewPr>
        <p:scale>
          <a:sx n="122" d="100"/>
          <a:sy n="122" d="100"/>
        </p:scale>
        <p:origin x="-1314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32"/>
    </p:cViewPr>
  </p:sorterViewPr>
  <p:notesViewPr>
    <p:cSldViewPr showGuides="1">
      <p:cViewPr varScale="1">
        <p:scale>
          <a:sx n="54" d="100"/>
          <a:sy n="54" d="100"/>
        </p:scale>
        <p:origin x="-1932" y="-102"/>
      </p:cViewPr>
      <p:guideLst>
        <p:guide orient="horz" pos="2927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04" tIns="46702" rIns="93404" bIns="46702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defRPr kumimoji="0" sz="12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04" tIns="46702" rIns="93404" bIns="46702" numCol="1" anchor="t" anchorCtr="0" compatLnSpc="1">
            <a:prstTxWarp prst="textNoShape">
              <a:avLst/>
            </a:prstTxWarp>
          </a:bodyPr>
          <a:lstStyle>
            <a:lvl1pPr algn="r" defTabSz="933450" eaLnBrk="0" hangingPunct="0">
              <a:defRPr kumimoji="0" sz="12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04" tIns="46702" rIns="93404" bIns="46702" numCol="1" anchor="b" anchorCtr="0" compatLnSpc="1">
            <a:prstTxWarp prst="textNoShape">
              <a:avLst/>
            </a:prstTxWarp>
          </a:bodyPr>
          <a:lstStyle>
            <a:lvl1pPr defTabSz="933450" eaLnBrk="0" hangingPunct="0">
              <a:defRPr kumimoji="0" sz="12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04" tIns="46702" rIns="93404" bIns="46702" numCol="1" anchor="b" anchorCtr="0" compatLnSpc="1">
            <a:prstTxWarp prst="textNoShape">
              <a:avLst/>
            </a:prstTxWarp>
          </a:bodyPr>
          <a:lstStyle>
            <a:lvl1pPr algn="r" defTabSz="933450" eaLnBrk="0" hangingPunct="0">
              <a:defRPr kumimoji="0" sz="1200" u="none">
                <a:latin typeface="Times New Roman" pitchFamily="18" charset="0"/>
              </a:defRPr>
            </a:lvl1pPr>
          </a:lstStyle>
          <a:p>
            <a:pPr>
              <a:defRPr/>
            </a:pPr>
            <a:fld id="{13D658A1-111F-4CAF-854C-EB312E8B877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4966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04" tIns="46702" rIns="93404" bIns="46702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defRPr kumimoji="0" sz="12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04" tIns="46702" rIns="93404" bIns="46702" numCol="1" anchor="t" anchorCtr="0" compatLnSpc="1">
            <a:prstTxWarp prst="textNoShape">
              <a:avLst/>
            </a:prstTxWarp>
          </a:bodyPr>
          <a:lstStyle>
            <a:lvl1pPr algn="r" defTabSz="933450" eaLnBrk="0" hangingPunct="0">
              <a:defRPr kumimoji="0" sz="12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43438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4838"/>
            <a:ext cx="5143500" cy="418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04" tIns="46702" rIns="93404" bIns="46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04" tIns="46702" rIns="93404" bIns="46702" numCol="1" anchor="b" anchorCtr="0" compatLnSpc="1">
            <a:prstTxWarp prst="textNoShape">
              <a:avLst/>
            </a:prstTxWarp>
          </a:bodyPr>
          <a:lstStyle>
            <a:lvl1pPr defTabSz="933450" eaLnBrk="0" hangingPunct="0">
              <a:defRPr kumimoji="0" sz="12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04" tIns="46702" rIns="93404" bIns="46702" numCol="1" anchor="b" anchorCtr="0" compatLnSpc="1">
            <a:prstTxWarp prst="textNoShape">
              <a:avLst/>
            </a:prstTxWarp>
          </a:bodyPr>
          <a:lstStyle>
            <a:lvl1pPr algn="r" defTabSz="933450" eaLnBrk="0" hangingPunct="0">
              <a:defRPr kumimoji="0" sz="1200" u="none">
                <a:latin typeface="Times New Roman" pitchFamily="18" charset="0"/>
              </a:defRPr>
            </a:lvl1pPr>
          </a:lstStyle>
          <a:p>
            <a:pPr>
              <a:defRPr/>
            </a:pPr>
            <a:fld id="{AE112334-26D0-4069-9E9F-97D2E3B23E1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89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3062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3062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3062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 userDrawn="1"/>
        </p:nvSpPr>
        <p:spPr bwMode="auto">
          <a:xfrm>
            <a:off x="1981200" y="5943600"/>
            <a:ext cx="7162800" cy="914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5" name="Arc 16"/>
          <p:cNvSpPr>
            <a:spLocks/>
          </p:cNvSpPr>
          <p:nvPr userDrawn="1"/>
        </p:nvSpPr>
        <p:spPr bwMode="auto">
          <a:xfrm>
            <a:off x="0" y="842963"/>
            <a:ext cx="2209800" cy="60150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3200" y="427038"/>
            <a:ext cx="6399213" cy="1524000"/>
          </a:xfrm>
        </p:spPr>
        <p:txBody>
          <a:bodyPr anchor="b"/>
          <a:lstStyle>
            <a:lvl1pPr>
              <a:lnSpc>
                <a:spcPct val="80000"/>
              </a:lnSpc>
              <a:defRPr sz="6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0" y="4876800"/>
            <a:ext cx="4572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endParaRPr lang="en-US" noProof="0" smtClean="0"/>
          </a:p>
          <a:p>
            <a:pPr lvl="0"/>
            <a:r>
              <a:rPr lang="en-US" noProof="0" smtClean="0"/>
              <a:t>SEWARD &amp; KISSEL LLP </a:t>
            </a:r>
          </a:p>
          <a:p>
            <a:pPr lvl="0"/>
            <a:endParaRPr lang="en-US" noProof="0" smtClean="0"/>
          </a:p>
          <a:p>
            <a:pPr lvl="0"/>
            <a:r>
              <a:rPr lang="en-US" noProof="0" smtClean="0"/>
              <a:t>Seward &amp; Kissel LLP ©  2007 All rights reserved</a:t>
            </a:r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  <a:p>
            <a:pPr lvl="0"/>
            <a:endParaRPr lang="en-US" noProof="0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E88BA-4818-4A5D-90A0-441FC039158B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28B38-B47F-43D6-9EAC-CF3B0CF1FD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126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DB89A-320D-4094-9703-D0C15A2A3B21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B4D34-8398-4542-A350-4F4D5B11DA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996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4D91A-237C-4FEA-A692-9DBCAFE62CBB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69C75-A160-45ED-AAC4-D6C755753B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72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8D45B-227B-40B3-88F8-6F3ABBB65DE0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F1B54-D0C4-483B-B04E-F02A8DCE24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554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B51A-BD51-4531-91C6-B503CE738F05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FF025-A28F-488F-B376-8559741442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066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21D59-E06C-4F36-9819-E52C8B58E390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206BD-8C41-4A3B-A159-9D7DDC3E67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9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524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ED098-B491-4745-90F4-C48E41E9338A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570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C7D28-291B-4650-912B-0773A9660D82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DEB7F-292A-4DE0-BA4B-0CE549A2A0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9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5BC0B-88B0-4677-A7B9-C7AE96E740B7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8C76D-CE7C-42AF-BF45-553544B680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32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66953-B37C-4805-97DA-B3268D8497E4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3AC72-06D6-4042-9BAF-61E382402F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663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6E58F-0119-4F3E-B10F-E99A0E6ACFF8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A5D46-0E56-4A5C-A3AD-CBE6E942BD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776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82499-506A-4625-8D92-A62177789F27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792C4-588E-4EBB-BB43-EB4CB8AD35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444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F776C-AC3E-47AA-A06A-DD709B88E124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870D-6F38-4EA8-BC13-0E3D5D2388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72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D7794-CEDA-4984-878D-1347D94FF714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27E04-5D8E-41A8-A06D-B5943F1E29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21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2722F-AF91-4BB1-A83A-59FACF2FA911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CB985-3A38-4B74-9CC4-683911F153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092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D24F4-26B8-4D50-9B63-AA947B247273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2FC0C-EC2B-4540-8678-C4CAFC3694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660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05593-3A49-459F-AE56-9C714B9AE059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A7A3B-B24B-4BBF-80EC-14FBEE35F0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636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7B705-2CE8-4CAC-85F3-3715D9B0430E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24F25-E9A1-4A4E-8B06-1BA87BEB95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097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918F7-8428-4F5B-BD45-C4AD9148A260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EEE03-B187-4191-8D86-7DAB22677F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9906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712B-0715-41FB-8A2D-E0678F5B5F55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C8F5-5815-479E-89E1-59D52B25BD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80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F8497-B2C9-46CD-882D-39F0BF95FA5C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49D2F-FA01-4CAD-88F6-345615B0B1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324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CB7E5-8289-4BB6-AD88-CF90E31461C7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5EF95-CAD9-4095-9396-8BC4CBC513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9910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95606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E003B-9959-40CD-9DE0-0909BE5E6B01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79A0A-D66F-4F01-BE09-22B9D3105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145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271C5-DBF3-4A27-9369-748C5234CF0F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DD45E-8447-48EE-8705-DB7F74AFDE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1576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ED7B6-79B9-415E-AFD6-F106753887D9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17240-ADDA-41E6-BB7F-C428C77551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2857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D43E0-AD43-404F-85B5-B621809E771F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8D057-7F36-46A3-95C8-C6CEC1F1A4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505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5A8E2-633C-45E4-86C1-6FEB9A6F54B6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8259E-C926-4C9B-B392-5588DB15E6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6297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46A41-AA6C-4043-BB71-29BF071A97AC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575E7-D987-453A-8362-759C24DD10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457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12B0C-5D54-40D3-BE4B-3D69A8EF4731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CB26D-C595-48D6-B734-8B2D4A6D59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9756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E8578-D822-43DE-A2A8-C36BE43B1E57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22F17-6334-4DB7-AACC-A018944A9A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1959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75588-B992-4E34-8E47-0D897E0822EA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E8177-8F7E-4785-87EA-C1A512C8ED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957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4BCFF-37A0-4691-B925-03215FCC9976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0B637-A2B1-48D8-AC86-C1FCF19A9A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7847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0F01E-E807-4EED-A7D6-A69398810C80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678D6-F653-4244-8263-1CDB1A730B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25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 u="none">
                <a:latin typeface="+mn-lt"/>
              </a:defRPr>
            </a:lvl1pPr>
          </a:lstStyle>
          <a:p>
            <a:pPr>
              <a:defRPr/>
            </a:pPr>
            <a:fld id="{B1F6A0D5-DE26-43EE-A942-C0AE3121DB6B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 u="none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 u="none">
                <a:latin typeface="+mn-lt"/>
              </a:defRPr>
            </a:lvl1pPr>
          </a:lstStyle>
          <a:p>
            <a:pPr>
              <a:defRPr/>
            </a:pPr>
            <a:fld id="{4715A003-B9A1-4CE8-A3C1-AA9659984C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Rectangle 12"/>
          <p:cNvSpPr>
            <a:spLocks noChangeArrowheads="1"/>
          </p:cNvSpPr>
          <p:nvPr userDrawn="1"/>
        </p:nvSpPr>
        <p:spPr bwMode="auto">
          <a:xfrm>
            <a:off x="1981200" y="5943600"/>
            <a:ext cx="7162800" cy="914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3" name="Arc 2"/>
          <p:cNvSpPr>
            <a:spLocks/>
          </p:cNvSpPr>
          <p:nvPr/>
        </p:nvSpPr>
        <p:spPr bwMode="auto">
          <a:xfrm>
            <a:off x="0" y="2667000"/>
            <a:ext cx="2209800" cy="41910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981200"/>
            <a:ext cx="7696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00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201" r:id="rId7"/>
    <p:sldLayoutId id="2147484174" r:id="rId8"/>
    <p:sldLayoutId id="2147484175" r:id="rId9"/>
    <p:sldLayoutId id="2147484176" r:id="rId10"/>
    <p:sldLayoutId id="214748417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«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5A69546-A6CB-4FFD-902B-E06F3C13A7FD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F509A2F-1467-4F06-A57E-2F07795347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  <p:sldLayoutId id="214748420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532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fld id="{7939F82A-50F3-491D-BB49-5D0CFFFE16D1}" type="datetime1">
              <a:rPr lang="en-US" smtClean="0"/>
              <a:t>11/11/2014</a:t>
            </a:fld>
            <a:endParaRPr lang="en-US" dirty="0"/>
          </a:p>
        </p:txBody>
      </p:sp>
      <p:sp>
        <p:nvSpPr>
          <p:cNvPr id="3532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32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fld id="{C2CAEDF0-D97F-4E6D-856B-F524877C40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534988" y="1647825"/>
            <a:ext cx="8001000" cy="609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3600" u="none" dirty="0">
                <a:solidFill>
                  <a:srgbClr val="FFFF00"/>
                </a:solidFill>
              </a:rPr>
              <a:t>   FERRIES 2014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u="none" dirty="0">
                <a:solidFill>
                  <a:srgbClr val="FFFF00"/>
                </a:solidFill>
              </a:rPr>
              <a:t>   </a:t>
            </a:r>
            <a:r>
              <a:rPr kumimoji="0" lang="en-US" altLang="en-US" sz="2400" u="none" dirty="0">
                <a:solidFill>
                  <a:srgbClr val="FFFF00"/>
                </a:solidFill>
              </a:rPr>
              <a:t>MARAD TITLE XI &amp; CCF PROGRAMS </a:t>
            </a:r>
            <a:r>
              <a:rPr kumimoji="0" lang="en-US" altLang="en-US" sz="2400" u="none" dirty="0"/>
              <a:t>&amp; FINANCING LNG CONVERSIONS                                                      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1800" u="none" dirty="0">
              <a:latin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u="none" dirty="0">
                <a:latin typeface="Tahoma" pitchFamily="34" charset="0"/>
                <a:cs typeface="Tahoma" pitchFamily="34" charset="0"/>
              </a:rPr>
              <a:t>Richard J. Paine, Sr., National Marine Sales Manager,                                Signature Financial LLC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u="none" dirty="0">
                <a:latin typeface="Tahoma" pitchFamily="34" charset="0"/>
                <a:cs typeface="Tahoma" pitchFamily="34" charset="0"/>
              </a:rPr>
              <a:t>Lisa King, Senior Vice President, Langton Associates 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u="none" dirty="0">
                <a:latin typeface="Tahoma" pitchFamily="34" charset="0"/>
                <a:cs typeface="Tahoma" pitchFamily="34" charset="0"/>
              </a:rPr>
              <a:t>H. Clayton </a:t>
            </a:r>
            <a:r>
              <a:rPr kumimoji="0" lang="en-US" altLang="en-US" sz="1800" u="none">
                <a:latin typeface="Tahoma" pitchFamily="34" charset="0"/>
                <a:cs typeface="Tahoma" pitchFamily="34" charset="0"/>
              </a:rPr>
              <a:t>Cook</a:t>
            </a:r>
            <a:r>
              <a:rPr kumimoji="0" lang="en-US" altLang="en-US" sz="1800" u="none" smtClean="0">
                <a:latin typeface="Tahoma" pitchFamily="34" charset="0"/>
                <a:cs typeface="Tahoma" pitchFamily="34" charset="0"/>
              </a:rPr>
              <a:t>, </a:t>
            </a:r>
            <a:r>
              <a:rPr kumimoji="0" lang="en-US" altLang="en-US" sz="1800" u="none">
                <a:latin typeface="Tahoma" pitchFamily="34" charset="0"/>
                <a:cs typeface="Tahoma" pitchFamily="34" charset="0"/>
              </a:rPr>
              <a:t>Jr</a:t>
            </a:r>
            <a:r>
              <a:rPr kumimoji="0" lang="en-US" altLang="en-US" sz="1800" u="none" smtClean="0">
                <a:latin typeface="Tahoma" pitchFamily="34" charset="0"/>
                <a:cs typeface="Tahoma" pitchFamily="34" charset="0"/>
              </a:rPr>
              <a:t>., </a:t>
            </a:r>
            <a:r>
              <a:rPr kumimoji="0" lang="en-US" altLang="en-US" sz="1800" u="none" dirty="0"/>
              <a:t>Seward &amp; Kissel LLP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u="none" dirty="0"/>
              <a:t>                                         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u="none" dirty="0"/>
              <a:t>MARINE LOG, FERRIES 2014 Conference &amp; Expo                                                           Delray Beach Marriott Hotel, Delray Beach, Florida                                                                         November 11-13, 2014  </a:t>
            </a:r>
            <a:r>
              <a:rPr kumimoji="0" lang="en-US" altLang="en-US" sz="1200" u="none" dirty="0"/>
              <a:t>  </a:t>
            </a:r>
            <a:r>
              <a:rPr kumimoji="0" lang="en-US" altLang="en-US" sz="1800" u="none" dirty="0"/>
              <a:t>                    </a:t>
            </a:r>
          </a:p>
          <a:p>
            <a:pPr>
              <a:spcBef>
                <a:spcPct val="50000"/>
              </a:spcBef>
              <a:buClrTx/>
              <a:buSzTx/>
              <a:buFont typeface="Wingdings" pitchFamily="2" charset="2"/>
              <a:buNone/>
            </a:pPr>
            <a:r>
              <a:rPr kumimoji="0" lang="en-US" altLang="en-US" sz="1800" u="none" dirty="0"/>
              <a:t>  </a:t>
            </a:r>
            <a:br>
              <a:rPr kumimoji="0" lang="en-US" altLang="en-US" sz="1800" u="none" dirty="0"/>
            </a:br>
            <a:endParaRPr kumimoji="0" lang="en-US" altLang="en-US" sz="1800" u="none" dirty="0"/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1800" u="none" dirty="0"/>
          </a:p>
        </p:txBody>
      </p:sp>
      <p:pic>
        <p:nvPicPr>
          <p:cNvPr id="7171" name="Picture 3" descr="lo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624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04800" y="1647825"/>
            <a:ext cx="8551863" cy="600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3600" u="none">
                <a:solidFill>
                  <a:srgbClr val="FFFF00"/>
                </a:solidFill>
              </a:rPr>
              <a:t>   FERRIES 2014</a:t>
            </a:r>
          </a:p>
          <a:p>
            <a:pPr lvl="1"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200" u="none">
              <a:solidFill>
                <a:srgbClr val="FFFF00"/>
              </a:solidFill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</a:rPr>
              <a:t>               MARAD TITLE XI PROGRAM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400" u="none">
              <a:solidFill>
                <a:srgbClr val="FFFF00"/>
              </a:solidFill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</a:rPr>
              <a:t>               MARAD CCF PROGRAM </a:t>
            </a:r>
            <a:r>
              <a:rPr kumimoji="0" lang="en-US" altLang="en-US" sz="2400" u="none"/>
              <a:t> 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400" u="none"/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/>
              <a:t>	                                                      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1800" u="none">
              <a:latin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u="none"/>
              <a:t>                 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1800" u="none"/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200" u="none"/>
              <a:t>  </a:t>
            </a:r>
            <a:r>
              <a:rPr kumimoji="0" lang="en-US" altLang="en-US" sz="1800" u="none"/>
              <a:t>                  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1800" u="none"/>
          </a:p>
        </p:txBody>
      </p:sp>
      <p:pic>
        <p:nvPicPr>
          <p:cNvPr id="8195" name="Picture 3" descr="lo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624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/>
          <a:p>
            <a:pPr>
              <a:defRPr/>
            </a:pPr>
            <a:fld id="{0A983183-70FA-47AD-8056-E2AD1782D71D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04800" y="1647825"/>
            <a:ext cx="8551863" cy="415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3600" u="none">
                <a:solidFill>
                  <a:srgbClr val="FFFF00"/>
                </a:solidFill>
              </a:rPr>
              <a:t>   FERRIES 2014</a:t>
            </a:r>
          </a:p>
          <a:p>
            <a:pPr lvl="1"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200" u="none">
              <a:solidFill>
                <a:srgbClr val="FFFF00"/>
              </a:solidFill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</a:rPr>
              <a:t>           MARAD CCF PROGRAM </a:t>
            </a:r>
            <a:r>
              <a:rPr kumimoji="0" lang="en-US" altLang="en-US" sz="2400" u="none"/>
              <a:t>&amp; FINANCING LNG     	CONVERSIONS                                                      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1800" u="none">
              <a:latin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u="none"/>
              <a:t>                 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1800" u="none"/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200" u="none"/>
              <a:t>  </a:t>
            </a:r>
            <a:r>
              <a:rPr kumimoji="0" lang="en-US" altLang="en-US" sz="1800" u="none"/>
              <a:t>                  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1800" u="none"/>
          </a:p>
        </p:txBody>
      </p:sp>
      <p:pic>
        <p:nvPicPr>
          <p:cNvPr id="9219" name="Picture 3" descr="lo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624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/>
          <a:p>
            <a:pPr>
              <a:defRPr/>
            </a:pPr>
            <a:fld id="{0A983183-70FA-47AD-8056-E2AD1782D71D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990600" y="685800"/>
            <a:ext cx="746760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FINANCING LNG CONVERSIONS 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000" u="none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974725" y="2133600"/>
            <a:ext cx="746760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tabLst>
                <a:tab pos="4572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000" u="none" dirty="0">
                <a:solidFill>
                  <a:srgbClr val="FFFF00"/>
                </a:solidFill>
              </a:rPr>
              <a:t>    The CCF Program allows a taxpayer to shelter income from current taxation in exchange for the taxpayer’s commitment to purchase or construct a new vessel or reconstruct an existing vessel. </a:t>
            </a:r>
          </a:p>
          <a:p>
            <a:pPr algn="just"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000" u="none" dirty="0">
              <a:solidFill>
                <a:srgbClr val="FFFF00"/>
              </a:solidFill>
            </a:endParaRPr>
          </a:p>
          <a:p>
            <a:pPr algn="just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000" u="none" dirty="0">
                <a:solidFill>
                  <a:srgbClr val="FFFF00"/>
                </a:solidFill>
              </a:rPr>
              <a:t>    It allows an owner to take “CCF Depreciation” before a vessel  is placed in service (rather than only after) and it allows an owner’s investment income to be compounded tax free for periods of up to 25 years.   </a:t>
            </a:r>
          </a:p>
          <a:p>
            <a:pPr algn="just"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000" u="none" dirty="0">
              <a:solidFill>
                <a:srgbClr val="FFFF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83183-70FA-47AD-8056-E2AD1782D71D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FC90-7271-4CF9-9168-FAEA922D12D5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990600" y="1066800"/>
            <a:ext cx="7954963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FINANCING LNG CONVERSIONS </a:t>
            </a:r>
            <a:endParaRPr kumimoji="0" lang="en-US" altLang="en-US" sz="2400" u="none">
              <a:latin typeface="Tahoma" pitchFamily="34" charset="0"/>
            </a:endParaRP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685800" y="1905000"/>
            <a:ext cx="8229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4064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tabLst>
                <a:tab pos="406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tabLst>
                <a:tab pos="406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200" u="none"/>
              <a:t>	</a:t>
            </a: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685800" y="1981200"/>
            <a:ext cx="71628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         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	     The CCF Program provides a U.S. Treasury interest free loan” to the vessel owner (of tax monies that would otherwise have been paid) to enable to vessel owner to purchase or reconstruct  its vessel.</a:t>
            </a:r>
          </a:p>
          <a:p>
            <a:pPr algn="just" eaLnBrk="1" hangingPunct="1">
              <a:buFont typeface="Wingdings" pitchFamily="2" charset="2"/>
              <a:buNone/>
            </a:pPr>
            <a:endParaRPr kumimoji="0" lang="en-US" altLang="en-US" sz="2000" u="none"/>
          </a:p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	      The U.S. Treasury loan is “re-payed” (through the  vessel owner’s reduced depreciation deductions) when the vessel owner purchases its vessel or returns its vessel to service after a reconstruction.   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	     </a:t>
            </a:r>
          </a:p>
          <a:p>
            <a:pPr algn="just" eaLnBrk="1" hangingPunct="1"/>
            <a:endParaRPr kumimoji="0" lang="en-US" altLang="en-US" sz="2000" u="none"/>
          </a:p>
        </p:txBody>
      </p:sp>
      <p:sp>
        <p:nvSpPr>
          <p:cNvPr id="11270" name="Text Box 2"/>
          <p:cNvSpPr txBox="1">
            <a:spLocks noChangeArrowheads="1"/>
          </p:cNvSpPr>
          <p:nvPr/>
        </p:nvSpPr>
        <p:spPr bwMode="auto">
          <a:xfrm>
            <a:off x="1089025" y="663575"/>
            <a:ext cx="74676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 </a:t>
            </a:r>
            <a:endParaRPr kumimoji="0" lang="en-US" altLang="en-US" sz="2000" u="none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4DA5C5-F604-480D-A2CD-34211868E076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990600" y="1066800"/>
            <a:ext cx="7954963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FINANCING LNG CONVERSIONS </a:t>
            </a:r>
            <a:endParaRPr kumimoji="0" lang="en-US" altLang="en-US" sz="2400" u="none">
              <a:latin typeface="Tahoma" pitchFamily="34" charset="0"/>
            </a:endParaRP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685800" y="1905000"/>
            <a:ext cx="8229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4064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tabLst>
                <a:tab pos="406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tabLst>
                <a:tab pos="406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200" u="none"/>
              <a:t>	</a:t>
            </a: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685800" y="1981200"/>
            <a:ext cx="7391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         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	     In my full length CCF Program PowerPoint I use case study examples Jones Act vessel–owner corporations to illustrate CCF Program use in accumulating earnings for vessel purchases and paying vessel debt with CCF “before -tax” dollars.  </a:t>
            </a:r>
          </a:p>
          <a:p>
            <a:pPr algn="just" eaLnBrk="1" hangingPunct="1">
              <a:buFont typeface="Wingdings" pitchFamily="2" charset="2"/>
              <a:buNone/>
            </a:pPr>
            <a:endParaRPr kumimoji="0" lang="en-US" altLang="en-US" sz="2000" u="none"/>
          </a:p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  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	     </a:t>
            </a:r>
          </a:p>
          <a:p>
            <a:pPr algn="just" eaLnBrk="1" hangingPunct="1"/>
            <a:endParaRPr kumimoji="0" lang="en-US" altLang="en-US" sz="2000" u="none"/>
          </a:p>
        </p:txBody>
      </p:sp>
      <p:sp>
        <p:nvSpPr>
          <p:cNvPr id="12294" name="Text Box 2"/>
          <p:cNvSpPr txBox="1">
            <a:spLocks noChangeArrowheads="1"/>
          </p:cNvSpPr>
          <p:nvPr/>
        </p:nvSpPr>
        <p:spPr bwMode="auto">
          <a:xfrm>
            <a:off x="1089025" y="663575"/>
            <a:ext cx="74676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 </a:t>
            </a:r>
            <a:endParaRPr kumimoji="0" lang="en-US" altLang="en-US" sz="2000" u="none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9FED11-C971-425C-A514-8D33CE0C97B8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990600" y="1066800"/>
            <a:ext cx="7954963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FINANCING LNG      CONVERSIONS </a:t>
            </a:r>
            <a:endParaRPr kumimoji="0" lang="en-US" altLang="en-US" sz="2400" u="none">
              <a:latin typeface="Tahoma" pitchFamily="34" charset="0"/>
            </a:endParaRP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685800" y="1905000"/>
            <a:ext cx="8229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4064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tabLst>
                <a:tab pos="406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tabLst>
                <a:tab pos="406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200" u="none"/>
              <a:t>	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685800" y="1981200"/>
            <a:ext cx="7391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         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	    </a:t>
            </a:r>
          </a:p>
          <a:p>
            <a:pPr eaLnBrk="1" hangingPunct="1">
              <a:buFont typeface="Wingdings" pitchFamily="2" charset="2"/>
              <a:buNone/>
            </a:pPr>
            <a:r>
              <a:rPr kumimoji="0" lang="en-US" altLang="en-US" sz="2000" u="none"/>
              <a:t>         There is not time for this today. However, I have also used these examples in my handout “Financing the US Market via MARAD’s ‘CCF’ Program,” Marine Money International, October 2007, that is available at  the MARINE LOG  registration desk.</a:t>
            </a:r>
            <a:br>
              <a:rPr kumimoji="0" lang="en-US" altLang="en-US" sz="2000" u="none"/>
            </a:br>
            <a:endParaRPr kumimoji="0" lang="en-US" altLang="en-US" sz="2000" u="none"/>
          </a:p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  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kumimoji="0" lang="en-US" altLang="en-US" sz="2000" u="none"/>
              <a:t>	     </a:t>
            </a:r>
          </a:p>
          <a:p>
            <a:pPr algn="just" eaLnBrk="1" hangingPunct="1"/>
            <a:endParaRPr kumimoji="0" lang="en-US" altLang="en-US" sz="2000" u="none"/>
          </a:p>
        </p:txBody>
      </p:sp>
      <p:sp>
        <p:nvSpPr>
          <p:cNvPr id="13318" name="Text Box 2"/>
          <p:cNvSpPr txBox="1">
            <a:spLocks noChangeArrowheads="1"/>
          </p:cNvSpPr>
          <p:nvPr/>
        </p:nvSpPr>
        <p:spPr bwMode="auto">
          <a:xfrm>
            <a:off x="1089025" y="663575"/>
            <a:ext cx="74676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 </a:t>
            </a:r>
            <a:endParaRPr kumimoji="0" lang="en-US" altLang="en-US" sz="2000" u="none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AEB3F-BA9D-4204-AE58-E6560F58C7E6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838200" y="838200"/>
            <a:ext cx="7086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</a:t>
            </a:r>
            <a:r>
              <a:rPr kumimoji="0" lang="en-US" altLang="en-US" sz="2400" u="none">
                <a:solidFill>
                  <a:srgbClr val="FFFF00"/>
                </a:solidFill>
              </a:rPr>
              <a:t>FINANCING LNG CONVERSIONS 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38200" y="2514600"/>
            <a:ext cx="7747000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95300" indent="-4953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tabLst>
                <a:tab pos="4572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000" u="none">
                <a:solidFill>
                  <a:srgbClr val="FFFF00"/>
                </a:solidFill>
                <a:latin typeface="Times New Roman" pitchFamily="18" charset="0"/>
              </a:rPr>
              <a:t>	 </a:t>
            </a:r>
            <a:r>
              <a:rPr kumimoji="0" lang="en-US" altLang="en-US" sz="2000" u="none">
                <a:solidFill>
                  <a:srgbClr val="FFFF00"/>
                </a:solidFill>
              </a:rPr>
              <a:t> 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000" u="none">
                <a:solidFill>
                  <a:srgbClr val="FFFF00"/>
                </a:solidFill>
                <a:latin typeface="Tahoma" pitchFamily="34" charset="0"/>
              </a:rPr>
              <a:t>    So this morning we’ll examine an example of CCF Program use 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000" u="none">
                <a:solidFill>
                  <a:srgbClr val="FFFF00"/>
                </a:solidFill>
                <a:latin typeface="Tahoma" pitchFamily="34" charset="0"/>
              </a:rPr>
              <a:t>by a vessel owner for the conversion of its three vessel fleet  from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000" u="none">
                <a:solidFill>
                  <a:srgbClr val="FFFF00"/>
                </a:solidFill>
                <a:latin typeface="Tahoma" pitchFamily="34" charset="0"/>
              </a:rPr>
              <a:t>diesel to LNG.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5A2D48-7AEC-46C1-9810-1A40504E88EA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762000" y="609600"/>
            <a:ext cx="80010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FINANCING LNG CONVERSIONS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85800" y="2005013"/>
            <a:ext cx="7010400" cy="406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4064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tabLst>
                <a:tab pos="406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tabLst>
                <a:tab pos="406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u="none"/>
              <a:t>	</a:t>
            </a:r>
            <a:r>
              <a:rPr lang="en-US" altLang="en-US" sz="2000" u="none">
                <a:latin typeface="Tahoma" pitchFamily="34" charset="0"/>
              </a:rPr>
              <a:t>Alpha’s planning staff has calculated that Alpha can only afford to put aside $3 million per year in before-tax income from its current earnings to fund the equity for this LNG conversion plan.</a:t>
            </a:r>
          </a:p>
          <a:p>
            <a:pPr algn="just">
              <a:lnSpc>
                <a:spcPct val="105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000" u="none">
              <a:latin typeface="Tahoma" pitchFamily="34" charset="0"/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u="none">
                <a:latin typeface="Tahoma" pitchFamily="34" charset="0"/>
              </a:rPr>
              <a:t>	If Alpha attempts to accumulate its needed equity with only these $3 million set asides,  Alpha will accumulate only $10.76 million over the next 5 years – enough equity for the LNG conversion of one Alpha’s three vessel fleet.</a:t>
            </a:r>
          </a:p>
          <a:p>
            <a:pPr algn="just">
              <a:lnSpc>
                <a:spcPct val="10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u="none">
                <a:latin typeface="Tahoma" pitchFamily="34" charset="0"/>
              </a:rPr>
              <a:t>             </a:t>
            </a:r>
          </a:p>
          <a:p>
            <a:pPr algn="just"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000" u="none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A0B0E-8ECE-49CC-830B-1DBCD82C12CA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838200" y="304800"/>
            <a:ext cx="746760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FINANCING LNG CONVERSIONS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000" u="none">
                <a:solidFill>
                  <a:srgbClr val="FFFF00"/>
                </a:solidFill>
              </a:rPr>
              <a:t> </a:t>
            </a:r>
            <a:endParaRPr kumimoji="0" lang="en-US" altLang="en-US" sz="2000" u="none"/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838200" y="927100"/>
            <a:ext cx="68580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u="none">
                <a:latin typeface="Tahoma" pitchFamily="34" charset="0"/>
              </a:rPr>
              <a:t> </a:t>
            </a:r>
            <a:endParaRPr kumimoji="0" lang="en-US" altLang="en-US" sz="1800" u="none"/>
          </a:p>
        </p:txBody>
      </p:sp>
      <p:sp>
        <p:nvSpPr>
          <p:cNvPr id="16389" name="Text Box 62"/>
          <p:cNvSpPr txBox="1">
            <a:spLocks noChangeArrowheads="1"/>
          </p:cNvSpPr>
          <p:nvPr/>
        </p:nvSpPr>
        <p:spPr bwMode="auto">
          <a:xfrm>
            <a:off x="1079500" y="4419600"/>
            <a:ext cx="7226300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2286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tabLst>
                <a:tab pos="2286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u="none"/>
              <a:t>a)	Taxable income from prior tax year.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u="none"/>
              <a:t>b)	Assuming a federal tax at Alpha’s highest marginal rate, and a combined federal and state tax rate of 40 percent.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u="none"/>
              <a:t>c)	Taxable income remains taxable in the absence of CCF account deposits.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u="none"/>
              <a:t>d)	Assuming a 10.0 percent rate of return on deposited funds</a:t>
            </a:r>
            <a:r>
              <a:rPr lang="en-US" altLang="en-US" sz="1600" u="none"/>
              <a:t>.</a:t>
            </a:r>
          </a:p>
        </p:txBody>
      </p:sp>
      <p:graphicFrame>
        <p:nvGraphicFramePr>
          <p:cNvPr id="12355" name="Group 67"/>
          <p:cNvGraphicFramePr>
            <a:graphicFrameLocks noGrp="1"/>
          </p:cNvGraphicFramePr>
          <p:nvPr/>
        </p:nvGraphicFramePr>
        <p:xfrm>
          <a:off x="838200" y="1149350"/>
          <a:ext cx="6858000" cy="5392739"/>
        </p:xfrm>
        <a:graphic>
          <a:graphicData uri="http://schemas.openxmlformats.org/drawingml/2006/table">
            <a:tbl>
              <a:tblPr/>
              <a:tblGrid>
                <a:gridCol w="508305"/>
                <a:gridCol w="894344"/>
                <a:gridCol w="936930"/>
                <a:gridCol w="894343"/>
                <a:gridCol w="1112776"/>
                <a:gridCol w="993256"/>
                <a:gridCol w="1518046"/>
              </a:tblGrid>
              <a:tr h="13403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Year</a:t>
                      </a:r>
                      <a:endParaRPr kumimoji="1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Taxable</a:t>
                      </a:r>
                      <a:b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Income</a:t>
                      </a:r>
                      <a:r>
                        <a:rPr kumimoji="1" lang="en-US" altLang="en-US" sz="14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(a)</a:t>
                      </a:r>
                      <a:endParaRPr kumimoji="1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Tax</a:t>
                      </a:r>
                      <a:b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Payable</a:t>
                      </a:r>
                      <a:r>
                        <a:rPr kumimoji="1" lang="en-US" altLang="en-US" sz="14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(b)</a:t>
                      </a:r>
                    </a:p>
                  </a:txBody>
                  <a:tcPr marL="9144" marR="9144" marT="9146" marB="914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Non-CCF</a:t>
                      </a:r>
                      <a:b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Account</a:t>
                      </a:r>
                      <a:b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Deposits</a:t>
                      </a:r>
                      <a:b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(Jan 1)</a:t>
                      </a:r>
                      <a:r>
                        <a:rPr kumimoji="1" lang="en-US" altLang="en-US" sz="14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(c)</a:t>
                      </a:r>
                    </a:p>
                  </a:txBody>
                  <a:tcPr marL="9144" marR="9144" marT="9146" marB="914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Income on</a:t>
                      </a:r>
                      <a:b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Non-CCF Account</a:t>
                      </a:r>
                      <a:b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Balance</a:t>
                      </a:r>
                      <a:r>
                        <a:rPr kumimoji="1" lang="en-US" altLang="en-US" sz="14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/>
                      </a:r>
                      <a:br>
                        <a:rPr kumimoji="1" lang="en-US" altLang="en-US" sz="14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(Dec 31) </a:t>
                      </a:r>
                      <a:r>
                        <a:rPr kumimoji="1" lang="en-US" altLang="en-US" sz="14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(c)(d)</a:t>
                      </a:r>
                    </a:p>
                  </a:txBody>
                  <a:tcPr marL="9144" marR="9144" marT="9146" marB="914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Tax Payable on Non-CCF Account Income</a:t>
                      </a:r>
                      <a:r>
                        <a:rPr kumimoji="1" lang="en-US" altLang="en-US" sz="14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(b)</a:t>
                      </a:r>
                      <a:endParaRPr kumimoji="1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Non-CCF</a:t>
                      </a:r>
                      <a:b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Account</a:t>
                      </a:r>
                      <a:b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Balance</a:t>
                      </a:r>
                      <a:b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(Dec 31)</a:t>
                      </a:r>
                      <a:endParaRPr kumimoji="1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6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6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$1,200,000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$1,800,000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$180,000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8572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8572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8572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$72,000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$1,908,000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6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$1,200,000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$1,800,000</a:t>
                      </a: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$370,800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8572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8572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8572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$148,320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$3,930,480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6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$1,200,000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$1,800,000</a:t>
                      </a: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$573,048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8572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8572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8572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$229,219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$6,074,309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6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$1,200,000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$1,800,000</a:t>
                      </a: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$787,431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8572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8572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8572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$314,972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$8,346,767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6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$1,200,000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$1,800,000</a:t>
                      </a: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$1,014,677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8572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8572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8572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8572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$405,871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$10,755,573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5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5895">
                <a:tc grid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Funds available for LNG conversions   $10,755,573 – One LNG Conversion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" marR="9144" marT="9146" marB="91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8C1C0F-EC86-4D3E-A537-409E20C507A2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762000" y="609600"/>
            <a:ext cx="7315200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FINANCING LNG CONVERSIONS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</a:rPr>
              <a:t> </a:t>
            </a:r>
            <a:endParaRPr kumimoji="0" lang="en-US" altLang="en-US" sz="2400" u="none"/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latin typeface="Tahoma" pitchFamily="34" charset="0"/>
              </a:rPr>
              <a:t>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400" u="none">
              <a:latin typeface="Tahoma" pitchFamily="34" charset="0"/>
            </a:endParaRP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838200" y="1600200"/>
            <a:ext cx="7010400" cy="44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4064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tabLst>
                <a:tab pos="406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tabLst>
                <a:tab pos="406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05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 u="none"/>
          </a:p>
          <a:p>
            <a:pPr algn="just">
              <a:lnSpc>
                <a:spcPct val="10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u="none"/>
              <a:t>	</a:t>
            </a:r>
            <a:r>
              <a:rPr lang="en-US" altLang="en-US" sz="2000" u="none">
                <a:latin typeface="Tahoma" pitchFamily="34" charset="0"/>
              </a:rPr>
              <a:t>Alpha’s tax counsel has suggested the use of MARAD’s CCF Program as a means of accumulating the money for these LNG conversions.</a:t>
            </a:r>
          </a:p>
          <a:p>
            <a:pPr algn="just">
              <a:lnSpc>
                <a:spcPct val="105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000" u="none">
              <a:latin typeface="Tahoma" pitchFamily="34" charset="0"/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u="none">
                <a:latin typeface="Tahoma" pitchFamily="34" charset="0"/>
              </a:rPr>
              <a:t>	Alpha enters a CCF Program contract and deposits $3 million of available earnings in each of the next five years for these LNG conversions.        </a:t>
            </a:r>
          </a:p>
          <a:p>
            <a:pPr algn="just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u="none">
                <a:latin typeface="Tahoma" pitchFamily="34" charset="0"/>
              </a:rPr>
              <a:t>	</a:t>
            </a:r>
          </a:p>
          <a:p>
            <a:pPr algn="just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u="none">
                <a:latin typeface="Tahoma" pitchFamily="34" charset="0"/>
              </a:rPr>
              <a:t>              </a:t>
            </a:r>
          </a:p>
          <a:p>
            <a:pPr algn="just"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000" u="none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7315BE-A1F0-4373-9AF3-1FFEA60F88D7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685800" y="609600"/>
            <a:ext cx="73152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FINANCING LNG CONVERSIONS </a:t>
            </a:r>
            <a:r>
              <a:rPr kumimoji="0" lang="en-US" altLang="en-US" sz="2000" u="none"/>
              <a:t> </a:t>
            </a: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838200" y="2667000"/>
            <a:ext cx="7086600" cy="318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4064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tabLst>
                <a:tab pos="406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tabLst>
                <a:tab pos="406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0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u="none"/>
              <a:t>       </a:t>
            </a:r>
            <a:r>
              <a:rPr lang="en-US" altLang="en-US" sz="2000" u="none">
                <a:latin typeface="Tahoma" pitchFamily="34" charset="0"/>
              </a:rPr>
              <a:t>At the end of the five years, this $15 million, together with $5.15 million of investment income, will provide Alpha with $20.15 million; sufficient equity for Alpha’s conversion of all three vessels to LNG.    </a:t>
            </a:r>
          </a:p>
          <a:p>
            <a:pPr algn="just">
              <a:lnSpc>
                <a:spcPct val="105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000" u="none">
              <a:latin typeface="Tahoma" pitchFamily="34" charset="0"/>
            </a:endParaRPr>
          </a:p>
          <a:p>
            <a:pPr algn="just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u="none">
                <a:latin typeface="Tahoma" pitchFamily="34" charset="0"/>
              </a:rPr>
              <a:t>	</a:t>
            </a:r>
          </a:p>
          <a:p>
            <a:pPr algn="just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u="none">
                <a:latin typeface="Tahoma" pitchFamily="34" charset="0"/>
              </a:rPr>
              <a:t>              </a:t>
            </a:r>
          </a:p>
          <a:p>
            <a:pPr algn="just"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000" u="none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17E43-4C93-485C-892F-10E9EF23D69F}" type="slidenum">
              <a:rPr lang="en-US" smtClean="0"/>
              <a:t>13</a:t>
            </a:fld>
            <a:endParaRPr lang="en-US" dirty="0"/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990600" y="228600"/>
            <a:ext cx="7543800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FINANCING LNG CONVERSIONS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400" u="none">
              <a:solidFill>
                <a:srgbClr val="FFFF00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400" u="none">
              <a:solidFill>
                <a:srgbClr val="FFFF00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400" u="none">
              <a:solidFill>
                <a:srgbClr val="FFFF00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400" u="none"/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000" u="none"/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1044575" y="1312863"/>
            <a:ext cx="68580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u="none"/>
              <a:t>Accumulating Capital with CCF: $20,146,830 – Three LNG Conversions </a:t>
            </a:r>
          </a:p>
        </p:txBody>
      </p:sp>
      <p:graphicFrame>
        <p:nvGraphicFramePr>
          <p:cNvPr id="318537" name="Group 73"/>
          <p:cNvGraphicFramePr>
            <a:graphicFrameLocks noGrp="1"/>
          </p:cNvGraphicFramePr>
          <p:nvPr/>
        </p:nvGraphicFramePr>
        <p:xfrm>
          <a:off x="819150" y="1574800"/>
          <a:ext cx="7696200" cy="3482976"/>
        </p:xfrm>
        <a:graphic>
          <a:graphicData uri="http://schemas.openxmlformats.org/drawingml/2006/table">
            <a:tbl>
              <a:tblPr/>
              <a:tblGrid>
                <a:gridCol w="714375"/>
                <a:gridCol w="1058863"/>
                <a:gridCol w="1144587"/>
                <a:gridCol w="815975"/>
                <a:gridCol w="1335088"/>
                <a:gridCol w="1274762"/>
                <a:gridCol w="1352550"/>
              </a:tblGrid>
              <a:tr h="104933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Year </a:t>
                      </a: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Taxable</a:t>
                      </a:r>
                      <a:b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Income</a:t>
                      </a:r>
                      <a:r>
                        <a:rPr kumimoji="1" lang="en-US" altLang="en-US" sz="12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(a)</a:t>
                      </a: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CCF</a:t>
                      </a:r>
                      <a:b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Account</a:t>
                      </a:r>
                      <a:b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Deposits</a:t>
                      </a:r>
                      <a:b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(Jan 1)</a:t>
                      </a: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Tax</a:t>
                      </a:r>
                      <a:b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Payable</a:t>
                      </a: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Income on</a:t>
                      </a:r>
                      <a:b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CCF Account</a:t>
                      </a:r>
                      <a:b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Balance</a:t>
                      </a:r>
                      <a:r>
                        <a:rPr kumimoji="1" lang="en-US" altLang="en-US" sz="12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/>
                      </a:r>
                      <a:br>
                        <a:rPr kumimoji="1" lang="en-US" altLang="en-US" sz="12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(Dec 31)</a:t>
                      </a:r>
                      <a:r>
                        <a:rPr kumimoji="1" lang="en-US" altLang="en-US" sz="12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(b)</a:t>
                      </a: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Tax Payable on CCF Account Income</a:t>
                      </a: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CCF Account</a:t>
                      </a:r>
                      <a:b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Balance</a:t>
                      </a:r>
                      <a:b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r>
                        <a:rPr kumimoji="1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(Dec 31)</a:t>
                      </a: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144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-0-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144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$300,000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-0-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$3,300,000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-0-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144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$630,000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-0-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$6,930,000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-0-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144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$993,000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-0-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$10,923,000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-0-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144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$1,392,300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-0-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$15,315,300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$3,000,000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-0-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144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144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144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$1,831,530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-0-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tabLst>
                          <a:tab pos="97155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tabLst>
                          <a:tab pos="97155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tabLst>
                          <a:tab pos="97155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r>
                        <a:rPr kumimoji="1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	$20,146,830</a:t>
                      </a:r>
                      <a:endParaRPr kumimoji="1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875">
                <a:tc grid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7850">
                <a:tc grid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Funds available for LNG conversions:  $20,146,830 – three LNG         Conversions </a:t>
                      </a:r>
                    </a:p>
                  </a:txBody>
                  <a:tcPr marL="9144" marR="9144" marT="9144" marB="91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513" name="Text Box 62"/>
          <p:cNvSpPr txBox="1">
            <a:spLocks noChangeArrowheads="1"/>
          </p:cNvSpPr>
          <p:nvPr/>
        </p:nvSpPr>
        <p:spPr bwMode="auto">
          <a:xfrm>
            <a:off x="762000" y="5029200"/>
            <a:ext cx="6477000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lphaLcParenR"/>
            </a:pPr>
            <a:r>
              <a:rPr lang="en-US" altLang="en-US" sz="1400" b="1" u="none" dirty="0"/>
              <a:t>Taxable income from prior tax year.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lphaLcParenR"/>
            </a:pPr>
            <a:endParaRPr lang="en-US" altLang="en-US" sz="1400" b="1" u="none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lphaLcParenR"/>
            </a:pPr>
            <a:r>
              <a:rPr lang="en-US" altLang="en-US" sz="1400" b="1" u="none" dirty="0"/>
              <a:t>Assuming a 10.0 percent rate of return on deposited funds.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lphaLcParenR" startAt="2"/>
            </a:pPr>
            <a:endParaRPr lang="en-US" altLang="en-US" sz="1400" b="1" u="none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lphaLcParenR" startAt="2"/>
            </a:pPr>
            <a:endParaRPr kumimoji="0" lang="en-US" altLang="en-US" sz="1600" u="none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u="none" dirty="0"/>
              <a:t>               </a:t>
            </a:r>
            <a:r>
              <a:rPr kumimoji="0" lang="en-US" altLang="en-US" sz="12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DFC83-8630-4F98-B87C-FDE5B5724FBF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990600" y="914400"/>
            <a:ext cx="815340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>
                <a:solidFill>
                  <a:srgbClr val="FFFF00"/>
                </a:solidFill>
                <a:latin typeface="Tahoma" pitchFamily="34" charset="0"/>
              </a:rPr>
              <a:t>MARAD CCF PROGRAM &amp; FINANCING LNG         CONVERSIONS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000" u="none"/>
          </a:p>
        </p:txBody>
      </p:sp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914400" y="2676525"/>
            <a:ext cx="792480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 dirty="0">
                <a:latin typeface="Tahoma" pitchFamily="34" charset="0"/>
              </a:rPr>
              <a:t>Without CCF: </a:t>
            </a:r>
            <a:r>
              <a:rPr lang="en-US" altLang="en-US" sz="2400" u="none" dirty="0">
                <a:latin typeface="Tahoma" pitchFamily="34" charset="0"/>
                <a:cs typeface="Times New Roman" pitchFamily="18" charset="0"/>
              </a:rPr>
              <a:t>$10,755,573 -- </a:t>
            </a:r>
            <a:r>
              <a:rPr kumimoji="0" lang="en-US" altLang="en-US" sz="2400" u="none" dirty="0">
                <a:latin typeface="Tahoma" pitchFamily="34" charset="0"/>
              </a:rPr>
              <a:t>One </a:t>
            </a:r>
            <a:r>
              <a:rPr kumimoji="0" lang="en-US" altLang="en-US" sz="2400" u="none" dirty="0" smtClean="0">
                <a:latin typeface="Tahoma" pitchFamily="34" charset="0"/>
              </a:rPr>
              <a:t>LNG </a:t>
            </a:r>
            <a:r>
              <a:rPr kumimoji="0" lang="en-US" altLang="en-US" sz="2400" u="none" dirty="0">
                <a:latin typeface="Tahoma" pitchFamily="34" charset="0"/>
              </a:rPr>
              <a:t>Conversion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 dirty="0">
                <a:latin typeface="Tahoma" pitchFamily="34" charset="0"/>
              </a:rPr>
              <a:t>With CCF:  $20,146,830 – Three LNG Conversions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 dirty="0">
                <a:latin typeface="Tahoma" pitchFamily="34" charset="0"/>
              </a:rPr>
              <a:t>The interest free working capital loan:  </a:t>
            </a:r>
            <a:r>
              <a:rPr kumimoji="0" lang="en-US" altLang="en-US" sz="2400" u="none">
                <a:latin typeface="Tahoma" pitchFamily="34" charset="0"/>
              </a:rPr>
              <a:t>$</a:t>
            </a:r>
            <a:r>
              <a:rPr kumimoji="0" lang="en-US" altLang="en-US" sz="2400" u="none" smtClean="0">
                <a:latin typeface="Tahoma" pitchFamily="34" charset="0"/>
              </a:rPr>
              <a:t>9,391,257</a:t>
            </a:r>
            <a:endParaRPr kumimoji="0" lang="en-US" altLang="en-US" sz="2400" u="none" dirty="0">
              <a:latin typeface="Tahoma" pitchFamily="34" charset="0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2400" u="none" dirty="0">
              <a:latin typeface="Tahoma" pitchFamily="34" charset="0"/>
            </a:endParaRPr>
          </a:p>
        </p:txBody>
      </p:sp>
      <p:graphicFrame>
        <p:nvGraphicFramePr>
          <p:cNvPr id="345094" name="Group 6"/>
          <p:cNvGraphicFramePr>
            <a:graphicFrameLocks noGrp="1"/>
          </p:cNvGraphicFramePr>
          <p:nvPr/>
        </p:nvGraphicFramePr>
        <p:xfrm>
          <a:off x="838200" y="4724400"/>
          <a:ext cx="7315200" cy="3200401"/>
        </p:xfrm>
        <a:graphic>
          <a:graphicData uri="http://schemas.openxmlformats.org/drawingml/2006/table">
            <a:tbl>
              <a:tblPr/>
              <a:tblGrid>
                <a:gridCol w="609600"/>
                <a:gridCol w="1017588"/>
                <a:gridCol w="1098550"/>
                <a:gridCol w="779462"/>
                <a:gridCol w="1287463"/>
                <a:gridCol w="1223962"/>
                <a:gridCol w="1298575"/>
              </a:tblGrid>
              <a:tr h="11000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2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2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2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2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r"/>
                        </a:tabLst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08">
                <a:tc gridSpan="7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126">
                <a:tc gridSpan="7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" marR="9144" marT="9143" marB="9143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537" name="Text Box 62"/>
          <p:cNvSpPr txBox="1">
            <a:spLocks noChangeArrowheads="1"/>
          </p:cNvSpPr>
          <p:nvPr/>
        </p:nvSpPr>
        <p:spPr bwMode="auto">
          <a:xfrm>
            <a:off x="1066800" y="4800600"/>
            <a:ext cx="647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u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D62AB0-FF2F-4E72-8E49-DE814F2199B5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1143000" y="187325"/>
            <a:ext cx="72009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921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2921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2921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2921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2921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29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29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29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292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u="none" dirty="0"/>
              <a:t>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u="none" dirty="0">
                <a:solidFill>
                  <a:srgbClr val="FFFF00"/>
                </a:solidFill>
                <a:latin typeface="Tahoma" pitchFamily="34" charset="0"/>
              </a:rPr>
              <a:t>MARAD CCF PROGRAM &amp; FINANCING LNG  CONVERSIONS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u="none" dirty="0"/>
              <a:t>      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1800" u="none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1800" u="none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u="none" dirty="0"/>
              <a:t>       							THANK YOU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1800" u="none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u="none" dirty="0"/>
              <a:t>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1800" u="none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u="none" dirty="0"/>
              <a:t>CCF -- Daniel Ladd – Daniel.Ladd@DOT.gov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1800" u="none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u="none" dirty="0"/>
              <a:t>Title XI – David Gilmore –  David.Gilmore@DOT.gov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1800" u="none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u="none" dirty="0"/>
              <a:t>H. Clayton Cook, Jr. -- CookHC@sewkis.com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u="none" dirty="0"/>
              <a:t>______________________________________________________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u="none" dirty="0">
                <a:solidFill>
                  <a:schemeClr val="tx2"/>
                </a:solidFill>
              </a:rPr>
              <a:t>ADDITIONAL INFORMATION:</a:t>
            </a:r>
            <a:r>
              <a:rPr kumimoji="0" lang="en-US" altLang="en-US" sz="1800" u="none" dirty="0"/>
              <a:t>   Cook, “Financing the US Market via MARAD’s ‘CCF’ Program,” MARINE MONEY International,  October 2007; and Cook &amp; Ogle,  “Financing Jones Act  Vessel Assets,” MARINE MONEY International, May 2010. 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1800" u="non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neric">
  <a:themeElements>
    <a:clrScheme name="Generic 4">
      <a:dk1>
        <a:srgbClr val="800000"/>
      </a:dk1>
      <a:lt1>
        <a:srgbClr val="FFFF00"/>
      </a:lt1>
      <a:dk2>
        <a:srgbClr val="000000"/>
      </a:dk2>
      <a:lt2>
        <a:srgbClr val="FFFF00"/>
      </a:lt2>
      <a:accent1>
        <a:srgbClr val="777777"/>
      </a:accent1>
      <a:accent2>
        <a:srgbClr val="0033CC"/>
      </a:accent2>
      <a:accent3>
        <a:srgbClr val="AAAAAA"/>
      </a:accent3>
      <a:accent4>
        <a:srgbClr val="DADA00"/>
      </a:accent4>
      <a:accent5>
        <a:srgbClr val="BDBDBD"/>
      </a:accent5>
      <a:accent6>
        <a:srgbClr val="002DB9"/>
      </a:accent6>
      <a:hlink>
        <a:srgbClr val="800000"/>
      </a:hlink>
      <a:folHlink>
        <a:srgbClr val="660066"/>
      </a:folHlink>
    </a:clrScheme>
    <a:fontScheme name="Generic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eneric 1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DA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2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4">
        <a:dk1>
          <a:srgbClr val="800000"/>
        </a:dk1>
        <a:lt1>
          <a:srgbClr val="FFFF00"/>
        </a:lt1>
        <a:dk2>
          <a:srgbClr val="000000"/>
        </a:dk2>
        <a:lt2>
          <a:srgbClr val="FFFF00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00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Office\Templates\1033\Generic.pot</Template>
  <TotalTime>5656</TotalTime>
  <Words>514</Words>
  <Application>Microsoft Office PowerPoint</Application>
  <PresentationFormat>On-screen Show (4:3)</PresentationFormat>
  <Paragraphs>226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Generic</vt:lpstr>
      <vt:lpstr>1_Custom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> 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Clay Cook</dc:creator>
  <cp:lastModifiedBy>Seward &amp; Kissel</cp:lastModifiedBy>
  <cp:revision>1027</cp:revision>
  <dcterms:created xsi:type="dcterms:W3CDTF">2006-04-07T23:11:42Z</dcterms:created>
  <dcterms:modified xsi:type="dcterms:W3CDTF">2014-11-11T22:48:18Z</dcterms:modified>
</cp:coreProperties>
</file>